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Work Sans"/>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6A6ADA0-92CD-458E-9A22-7A9F6146F91C}">
  <a:tblStyle styleId="{F6A6ADA0-92CD-458E-9A22-7A9F6146F91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WorkSans-bold.fntdata"/><Relationship Id="rId10" Type="http://schemas.openxmlformats.org/officeDocument/2006/relationships/slide" Target="slides/slide4.xml"/><Relationship Id="rId32" Type="http://schemas.openxmlformats.org/officeDocument/2006/relationships/font" Target="fonts/WorkSans-regular.fntdata"/><Relationship Id="rId13" Type="http://schemas.openxmlformats.org/officeDocument/2006/relationships/slide" Target="slides/slide7.xml"/><Relationship Id="rId35" Type="http://schemas.openxmlformats.org/officeDocument/2006/relationships/font" Target="fonts/WorkSans-boldItalic.fntdata"/><Relationship Id="rId12" Type="http://schemas.openxmlformats.org/officeDocument/2006/relationships/slide" Target="slides/slide6.xml"/><Relationship Id="rId34" Type="http://schemas.openxmlformats.org/officeDocument/2006/relationships/font" Target="fonts/WorkSans-italic.fntdata"/><Relationship Id="rId15" Type="http://schemas.openxmlformats.org/officeDocument/2006/relationships/slide" Target="slides/slide9.xml"/><Relationship Id="rId37" Type="http://schemas.openxmlformats.org/officeDocument/2006/relationships/font" Target="fonts/OpenSans-bold.fntdata"/><Relationship Id="rId14" Type="http://schemas.openxmlformats.org/officeDocument/2006/relationships/slide" Target="slides/slide8.xml"/><Relationship Id="rId36" Type="http://schemas.openxmlformats.org/officeDocument/2006/relationships/font" Target="fonts/OpenSans-regular.fntdata"/><Relationship Id="rId17" Type="http://schemas.openxmlformats.org/officeDocument/2006/relationships/slide" Target="slides/slide11.xml"/><Relationship Id="rId39" Type="http://schemas.openxmlformats.org/officeDocument/2006/relationships/font" Target="fonts/OpenSans-boldItalic.fntdata"/><Relationship Id="rId16" Type="http://schemas.openxmlformats.org/officeDocument/2006/relationships/slide" Target="slides/slide10.xml"/><Relationship Id="rId38" Type="http://schemas.openxmlformats.org/officeDocument/2006/relationships/font" Target="fonts/Open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apa-stijl/wijzigingen-7e-dru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Deze collegeslides zijn gebaseerd op Scribbrs Knowledge Base artikel </a:t>
            </a:r>
            <a:r>
              <a:rPr i="1" lang="en-GB">
                <a:solidFill>
                  <a:schemeClr val="dk1"/>
                </a:solidFill>
              </a:rPr>
              <a:t>APA-handboek 7de druk: De belangrijkste wijzigingen</a:t>
            </a:r>
            <a:r>
              <a:rPr lang="en-GB">
                <a:solidFill>
                  <a:schemeClr val="dk1"/>
                </a:solidFill>
              </a:rPr>
              <a:t>, dat je kunt vinden via de volgende link: </a:t>
            </a:r>
            <a:r>
              <a:rPr lang="en-GB" u="sng">
                <a:solidFill>
                  <a:schemeClr val="hlink"/>
                </a:solidFill>
                <a:hlinkClick r:id="rId2"/>
              </a:rPr>
              <a:t>https://www.scribbr.nl/apa-stijl/wijzigingen-7e-druk/</a:t>
            </a: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Als je deze presentatie wilt aanpassen, doe je dat als volgt:</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Klik op “Bestand” in de linkerbovenhoek</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Klik op “Maak een kopie”</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Selecteer “Gehele presentatie”</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Sla de presentatie op in je persoonlijke Google Drive</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Nu kun je de kopie van de presentatie bewerken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7df3209e9f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df3209e9f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Bij </a:t>
            </a:r>
            <a:r>
              <a:rPr lang="en-GB"/>
              <a:t>e-books neem je het format, platform of apparaat niet langer op in de bronvermelding.</a:t>
            </a:r>
            <a:endParaRPr/>
          </a:p>
          <a:p>
            <a:pPr indent="-298450" lvl="0" marL="457200" rtl="0" algn="l">
              <a:spcBef>
                <a:spcPts val="0"/>
              </a:spcBef>
              <a:spcAft>
                <a:spcPts val="0"/>
              </a:spcAft>
              <a:buSzPts val="1100"/>
              <a:buChar char="●"/>
            </a:pPr>
            <a:r>
              <a:rPr lang="en-GB"/>
              <a:t>De uitgever wordt wel opgenomen in de bronvermelding.</a:t>
            </a:r>
            <a:endParaRPr/>
          </a:p>
          <a:p>
            <a:pPr indent="-298450" lvl="0" marL="457200" rtl="0" algn="l">
              <a:spcBef>
                <a:spcPts val="0"/>
              </a:spcBef>
              <a:spcAft>
                <a:spcPts val="0"/>
              </a:spcAft>
              <a:buSzPts val="1100"/>
              <a:buChar char="●"/>
            </a:pPr>
            <a:r>
              <a:rPr lang="en-GB"/>
              <a:t>De DOI wordt opgemaakt volgens de nieuwe 7de editie richtlijnen.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df3209e9f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df3209e9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Er zijn duidelijke richtlijnen om niet alleen naar traditionele auteurs, maar ook naar andere bijdragers te verwijzen</a:t>
            </a:r>
            <a:r>
              <a:rPr lang="en-GB"/>
              <a:t>.</a:t>
            </a:r>
            <a:endParaRPr/>
          </a:p>
          <a:p>
            <a:pPr indent="-298450" lvl="0" marL="457200" rtl="0" algn="l">
              <a:spcBef>
                <a:spcPts val="0"/>
              </a:spcBef>
              <a:spcAft>
                <a:spcPts val="0"/>
              </a:spcAft>
              <a:buSzPts val="1100"/>
              <a:buChar char="●"/>
            </a:pPr>
            <a:r>
              <a:rPr lang="en-GB"/>
              <a:t>De bijdragers komen op de auteursplaats te staan</a:t>
            </a:r>
            <a:r>
              <a:rPr lang="en-GB"/>
              <a:t>.</a:t>
            </a:r>
            <a:endParaRPr/>
          </a:p>
          <a:p>
            <a:pPr indent="-298450" lvl="0" marL="457200" rtl="0" algn="l">
              <a:spcBef>
                <a:spcPts val="0"/>
              </a:spcBef>
              <a:spcAft>
                <a:spcPts val="0"/>
              </a:spcAft>
              <a:buSzPts val="1100"/>
              <a:buChar char="●"/>
            </a:pPr>
            <a:r>
              <a:rPr lang="en-GB"/>
              <a:t>De rol van de bijdrager wordt toegevoegd tussen haakjes (na de naam), bijvoorbeeld: Litjes, T. (Regisseur).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7df3209e9f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df3209e9f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Inclusief schrijven is de nieuwe standaard en het nieuwe APA-handboek bevat dan ook een apart hoofdstuk over dit onderwerp</a:t>
            </a:r>
            <a:r>
              <a:rPr lang="en-GB"/>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De APA-richtlijnen helpen auteurs om vooringenomenheid (bias) te voorkomen bij onderwerpen zoals gender, leeftijd, handicaps, etnische achtergrond en seksuele geaardheid. Ook wordt aandacht besteed aan manieren om individuen te beschrijven zonder labels te geven</a:t>
            </a:r>
            <a:r>
              <a:rPr lang="en-GB"/>
              <a:t>.</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7df3209e9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df3209e9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Met het meervoud kun je het gebruik van hij of hij/zij voorkomen. Verwijs alleen met “hij” of “zij” naar mensen die zich als man of vrouw identificeren en gebruik anders de door die persoon aangegeven voornaamwoorden.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7df3209e9f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df3209e9f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Je kunt beter geen bijvoeglijk naamwoorden als zelfstandig naamwoorden gebruiken om groepen mensen te beschrijven. In plaats daarvan kun je beter beschrijvende zinnen gebruiken. Respecteer de taaluitingen die mensen gebruiken om zichzelf te beschrijven en houd er rekening mee dat taal verandert naarmate de tijd verstrijkt</a:t>
            </a:r>
            <a:r>
              <a:rPr lang="en-GB"/>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7df3209e9f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df3209e9f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Indien mogelijk kun je beter specifieke eigenschappen geven dan brede categorieën. De juiste keuze hangt af van de context.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7df3209e9f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df3209e9f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de 7de editie van het APA-handboek worden aparte opmaakrichtlijnen gegeven voor teksten van studenten enerzijds en teksten van professionals anderzijds. Voor beide tekstsoorten is een voorbeeldtekst toegevoegd. Enkele belangrijke veranderingen voor studenten worden gepresenteerd op de volgende drie slides.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7df3209e9f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df3209e9f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 de 6de editie werd alleen het gebruik van Times New Roman aangeraden. In de 7de editie is er meer flexibiliteit op het gebied van lettertypen.</a:t>
            </a:r>
            <a:endParaRPr/>
          </a:p>
          <a:p>
            <a:pPr indent="-298450" lvl="0" marL="457200" rtl="0" algn="l">
              <a:spcBef>
                <a:spcPts val="0"/>
              </a:spcBef>
              <a:spcAft>
                <a:spcPts val="0"/>
              </a:spcAft>
              <a:buSzPts val="1100"/>
              <a:buChar char="●"/>
            </a:pPr>
            <a:r>
              <a:rPr lang="en-GB"/>
              <a:t>Het meest belangrijke is dat het lettertype goed leesbaar moet zijn voor alle lezers.</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7df3209e9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7df3209e9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Voor studentenpapers is een running head (met de titel van de tekst bovenaan elke pagina) niet meer nodig.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7df3209e9f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df3209e9f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Koppen op niveau 3, 4 en 5 zijn aangepast om de leesbaarheid te verbeteren.</a:t>
            </a:r>
            <a:endParaRPr/>
          </a:p>
          <a:p>
            <a:pPr indent="-298450" lvl="0" marL="457200" rtl="0" algn="l">
              <a:spcBef>
                <a:spcPts val="0"/>
              </a:spcBef>
              <a:spcAft>
                <a:spcPts val="0"/>
              </a:spcAft>
              <a:buSzPts val="1100"/>
              <a:buChar char="●"/>
            </a:pPr>
            <a:r>
              <a:rPr lang="en-GB"/>
              <a:t>Alle koppen zijn nu dikgedrukt en er wordt regulier hoofdlettergebruik toegepast.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df3209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 2009 werd de 6de editie gepubliceerd die 10 jaar lang werd gebruikt.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7df3209e9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df3209e9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Scribbr biedt gratis artikelen van hoge kwaliteit, die onder andere in het Nederlands, Engels en Duits beschikbaar zijn. Iedere maand maken meer dan 500.000 Nederlandse studenten gebruik van onze artikelen, video’s, templates en voorbeelden.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7df3209e9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df3209e9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Het nieuwe 7de editie APA-handboek (APA Publication Manual: 7th Edition) is beschikbaar in meerdere versies. APA heeft ook een bondige studentenversie opgesteld die je kunt aanschaffen via Amazon.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202F66"/>
                </a:solidFill>
              </a:rPr>
              <a:t>Als je deze presentatie wilt aanpassen, doe je dat als volgt:</a:t>
            </a:r>
            <a:endParaRPr b="1">
              <a:solidFill>
                <a:srgbClr val="202F66"/>
              </a:solidFill>
            </a:endParaRPr>
          </a:p>
          <a:p>
            <a:pPr indent="0" lvl="0" marL="0" rtl="0" algn="l">
              <a:spcBef>
                <a:spcPts val="0"/>
              </a:spcBef>
              <a:spcAft>
                <a:spcPts val="0"/>
              </a:spcAft>
              <a:buNone/>
            </a:pPr>
            <a:r>
              <a:t/>
            </a:r>
            <a:endParaRPr b="1">
              <a:solidFill>
                <a:srgbClr val="202F66"/>
              </a:solidFill>
            </a:endParaRPr>
          </a:p>
          <a:p>
            <a:pPr indent="-298450" lvl="0" marL="457200" rtl="0" algn="l">
              <a:spcBef>
                <a:spcPts val="0"/>
              </a:spcBef>
              <a:spcAft>
                <a:spcPts val="0"/>
              </a:spcAft>
              <a:buClr>
                <a:srgbClr val="202F66"/>
              </a:buClr>
              <a:buSzPts val="1100"/>
              <a:buAutoNum type="arabicPeriod"/>
            </a:pPr>
            <a:r>
              <a:rPr lang="en-GB">
                <a:solidFill>
                  <a:srgbClr val="202F66"/>
                </a:solidFill>
              </a:rPr>
              <a:t>Klik op “Bestand” in de linkerbovenhoek</a:t>
            </a:r>
            <a:endParaRPr>
              <a:solidFill>
                <a:srgbClr val="202F66"/>
              </a:solidFill>
            </a:endParaRPr>
          </a:p>
          <a:p>
            <a:pPr indent="-298450" lvl="0" marL="457200" rtl="0" algn="l">
              <a:spcBef>
                <a:spcPts val="0"/>
              </a:spcBef>
              <a:spcAft>
                <a:spcPts val="0"/>
              </a:spcAft>
              <a:buClr>
                <a:srgbClr val="202F66"/>
              </a:buClr>
              <a:buSzPts val="1100"/>
              <a:buAutoNum type="arabicPeriod"/>
            </a:pPr>
            <a:r>
              <a:rPr lang="en-GB">
                <a:solidFill>
                  <a:srgbClr val="202F66"/>
                </a:solidFill>
              </a:rPr>
              <a:t>Klik op “Maak een kopie”</a:t>
            </a:r>
            <a:endParaRPr>
              <a:solidFill>
                <a:srgbClr val="202F66"/>
              </a:solidFill>
            </a:endParaRPr>
          </a:p>
          <a:p>
            <a:pPr indent="-298450" lvl="0" marL="457200" rtl="0" algn="l">
              <a:spcBef>
                <a:spcPts val="0"/>
              </a:spcBef>
              <a:spcAft>
                <a:spcPts val="0"/>
              </a:spcAft>
              <a:buClr>
                <a:srgbClr val="202F66"/>
              </a:buClr>
              <a:buSzPts val="1100"/>
              <a:buAutoNum type="arabicPeriod"/>
            </a:pPr>
            <a:r>
              <a:rPr lang="en-GB">
                <a:solidFill>
                  <a:srgbClr val="202F66"/>
                </a:solidFill>
              </a:rPr>
              <a:t>Selecteer “Gehele presentatie”</a:t>
            </a:r>
            <a:endParaRPr>
              <a:solidFill>
                <a:srgbClr val="202F66"/>
              </a:solidFill>
            </a:endParaRPr>
          </a:p>
          <a:p>
            <a:pPr indent="-298450" lvl="0" marL="457200" rtl="0" algn="l">
              <a:spcBef>
                <a:spcPts val="0"/>
              </a:spcBef>
              <a:spcAft>
                <a:spcPts val="0"/>
              </a:spcAft>
              <a:buClr>
                <a:srgbClr val="202F66"/>
              </a:buClr>
              <a:buSzPts val="1100"/>
              <a:buAutoNum type="arabicPeriod"/>
            </a:pPr>
            <a:r>
              <a:rPr lang="en-GB">
                <a:solidFill>
                  <a:srgbClr val="202F66"/>
                </a:solidFill>
              </a:rPr>
              <a:t>Sla de presentatie op in je persoonlijke Google Drive</a:t>
            </a:r>
            <a:endParaRPr>
              <a:solidFill>
                <a:srgbClr val="202F66"/>
              </a:solidFill>
            </a:endParaRPr>
          </a:p>
          <a:p>
            <a:pPr indent="-298450" lvl="0" marL="457200" rtl="0" algn="l">
              <a:spcBef>
                <a:spcPts val="0"/>
              </a:spcBef>
              <a:spcAft>
                <a:spcPts val="0"/>
              </a:spcAft>
              <a:buClr>
                <a:srgbClr val="202F66"/>
              </a:buClr>
              <a:buSzPts val="1100"/>
              <a:buAutoNum type="arabicPeriod"/>
            </a:pPr>
            <a:r>
              <a:rPr lang="en-GB">
                <a:solidFill>
                  <a:srgbClr val="202F66"/>
                </a:solidFill>
              </a:rPr>
              <a:t>Nu kun je de kopie van de presentatie bewerken</a:t>
            </a:r>
            <a:endParaRPr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dcb3cd4d5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dcb3cd4d5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df3209e9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df3209e9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Meer voorbeelden en makkelijkere richtlijnen om te verwijzen naar online bronnen </a:t>
            </a:r>
            <a:r>
              <a:rPr lang="en-GB"/>
              <a:t>(zoals posts op sociale media, podcasts en YouTube-video’s).</a:t>
            </a:r>
            <a:endParaRPr/>
          </a:p>
          <a:p>
            <a:pPr indent="-298450" lvl="0" marL="457200" rtl="0" algn="l">
              <a:spcBef>
                <a:spcPts val="0"/>
              </a:spcBef>
              <a:spcAft>
                <a:spcPts val="0"/>
              </a:spcAft>
              <a:buSzPts val="1100"/>
              <a:buChar char="●"/>
            </a:pPr>
            <a:r>
              <a:rPr lang="en-GB"/>
              <a:t>Het gebruik van genderneutrale vormen (meervoud in plaats van hij of hij/zij en het gebruik van “they” in het Engels)</a:t>
            </a:r>
            <a:r>
              <a:rPr lang="en-GB"/>
              <a:t>.</a:t>
            </a:r>
            <a:endParaRPr/>
          </a:p>
          <a:p>
            <a:pPr indent="-298450" lvl="0" marL="457200" rtl="0" algn="l">
              <a:spcBef>
                <a:spcPts val="0"/>
              </a:spcBef>
              <a:spcAft>
                <a:spcPts val="0"/>
              </a:spcAft>
              <a:buSzPts val="1100"/>
              <a:buChar char="●"/>
            </a:pPr>
            <a:r>
              <a:rPr lang="en-GB"/>
              <a:t>Specifieke opmaakrichtlijnen voor studenten (en voor professionals), inclusief een voorbeeldtekst.</a:t>
            </a:r>
            <a:endParaRPr/>
          </a:p>
          <a:p>
            <a:pPr indent="-298450" lvl="0" marL="457200" rtl="0" algn="l">
              <a:spcBef>
                <a:spcPts val="0"/>
              </a:spcBef>
              <a:spcAft>
                <a:spcPts val="0"/>
              </a:spcAft>
              <a:buSzPts val="1100"/>
              <a:buChar char="●"/>
            </a:pPr>
            <a:r>
              <a:rPr lang="en-GB"/>
              <a:t>Kleine wijzigingen in richtlijnen voor bronvermeldingen.</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7df3209e9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df3209e9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Er zijn meer richtlijnen toegevoegd voor verwijzingen naar online bronnen. Hierdoor is het makkelijker om naar dit type bron te verwijzen</a:t>
            </a:r>
            <a:r>
              <a:rPr lang="en-GB"/>
              <a:t>. Er worden 114 voorbeelden gegeven van onder andere boeken, tijdschriften, audiovisuele bronnen en sociale media. Voor iedere categorie wordt een format gegeven waardoor je de richtlijnen beter kunt begrijpen en toepassen.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df3209e9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df3209e9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De plaats van de uitgever wordt niet langer opgenomen in de bronvermelding</a:t>
            </a:r>
            <a:r>
              <a:rPr lang="en-GB"/>
              <a:t>.</a:t>
            </a:r>
            <a:endParaRPr/>
          </a:p>
          <a:p>
            <a:pPr indent="-298450" lvl="0" marL="457200" rtl="0" algn="l">
              <a:spcBef>
                <a:spcPts val="0"/>
              </a:spcBef>
              <a:spcAft>
                <a:spcPts val="0"/>
              </a:spcAft>
              <a:buSzPts val="1100"/>
              <a:buChar char="●"/>
            </a:pPr>
            <a:r>
              <a:rPr lang="en-GB"/>
              <a:t>Het kostte veel studenten moeite om deze informatie te vinden.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7df3209e9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df3209e9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 verwijzingen in de tekst voor publicaties met drie of meer auteurs worden nu direct verkort vanaf de eerste verwijzing. Je vermeldt alleen de achternaam van de eerste auteur, gevolgd door “et al.” (wat “en anderen” betekent).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df3209e9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df3209e9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Je vermeldt de achternamen en initialen van maximaal 20 auteurs (in plaats van 7) in de bronvermeldingen in de literatuurlijst.</a:t>
            </a:r>
            <a:endParaRPr/>
          </a:p>
          <a:p>
            <a:pPr indent="-298450" lvl="0" marL="457200" rtl="0" algn="l">
              <a:spcBef>
                <a:spcPts val="0"/>
              </a:spcBef>
              <a:spcAft>
                <a:spcPts val="0"/>
              </a:spcAft>
              <a:buSzPts val="1100"/>
              <a:buChar char="●"/>
            </a:pPr>
            <a:r>
              <a:rPr lang="en-GB"/>
              <a:t>Als een bron meer dan 20 auteurs heeft, vermeld je alleen de eerste 19 auteurs en de laatste. Tussen de 19de auteur en de laatste auteur plaats je een ellips om aan te geven dat je namen hebt weggelaten.</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df3209e9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df3209e9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URLs worden niet langer voorafgegaan door “Geraadpleegd van”, tenzij een raadpleegdatum noodzakelijk is (bijvoorbeeld bij artikelen die heel vaak veranderen).</a:t>
            </a:r>
            <a:endParaRPr/>
          </a:p>
          <a:p>
            <a:pPr indent="-298450" lvl="0" marL="457200" rtl="0" algn="l">
              <a:spcBef>
                <a:spcPts val="0"/>
              </a:spcBef>
              <a:spcAft>
                <a:spcPts val="0"/>
              </a:spcAft>
              <a:buSzPts val="1100"/>
              <a:buChar char="●"/>
            </a:pPr>
            <a:r>
              <a:rPr lang="en-GB"/>
              <a:t>De naam van de website wordt toegevoegd (tenzij deze hetzelfde is als de naam van de auteur).</a:t>
            </a:r>
            <a:endParaRPr/>
          </a:p>
          <a:p>
            <a:pPr indent="-298450" lvl="0" marL="457200" rtl="0" algn="l">
              <a:spcBef>
                <a:spcPts val="0"/>
              </a:spcBef>
              <a:spcAft>
                <a:spcPts val="0"/>
              </a:spcAft>
              <a:buSzPts val="1100"/>
              <a:buChar char="●"/>
            </a:pPr>
            <a:r>
              <a:rPr lang="en-GB"/>
              <a:t>Titels van webpagina’s worden schuingedrukt.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7df3209e9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df3209e9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De meeste boeken en artikelen in wetenschappelijke tijdschriften zijn gekoppeld aan een Digital Object Identifier (DOI). Deze unieke link is stabiel (verandert niet naarmate de tijd verstrijkt) en maakt het makkelijker om een bron op te zoeken.</a:t>
            </a:r>
            <a:endParaRPr/>
          </a:p>
          <a:p>
            <a:pPr indent="-298450" lvl="0" marL="457200" rtl="0" algn="l">
              <a:spcBef>
                <a:spcPts val="0"/>
              </a:spcBef>
              <a:spcAft>
                <a:spcPts val="0"/>
              </a:spcAft>
              <a:buSzPts val="1100"/>
              <a:buChar char="●"/>
            </a:pPr>
            <a:r>
              <a:rPr lang="en-GB"/>
              <a:t>DOIs worden op dezelfde manier opgemaakt als URLs. Het label “doi:” wordt niet langer gebruikt.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s://www.scribbr.nl/knowledge-base/" TargetMode="External"/><Relationship Id="rId4" Type="http://schemas.openxmlformats.org/officeDocument/2006/relationships/hyperlink" Target="https://www.scribbr.nl/bronnengenerator/apa/" TargetMode="External"/><Relationship Id="rId5" Type="http://schemas.openxmlformats.org/officeDocument/2006/relationships/hyperlink" Target="https://www.scribbr.nl/bronnengenerator/mla/" TargetMode="External"/><Relationship Id="rId6" Type="http://schemas.openxmlformats.org/officeDocument/2006/relationships/hyperlink" Target="https://www.youtube.com/c/ScribbrNl/videos" TargetMode="External"/><Relationship Id="rId7"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s://www.amazon.com/Concise-Guide-APA-Style-copyright/dp/1433832739/" TargetMode="External"/><Relationship Id="rId4" Type="http://schemas.openxmlformats.org/officeDocument/2006/relationships/hyperlink" Target="https://www.amazon.com/Concise-Guide-APA-Style-copyright/dp/1433832739/" TargetMode="External"/><Relationship Id="rId9" Type="http://schemas.openxmlformats.org/officeDocument/2006/relationships/image" Target="../media/image14.png"/><Relationship Id="rId5" Type="http://schemas.openxmlformats.org/officeDocument/2006/relationships/hyperlink" Target="https://www.amazon.com/Publication-Manual-American-Psychological-Association-dp-1433832151/dp/1433832151/" TargetMode="External"/><Relationship Id="rId6" Type="http://schemas.openxmlformats.org/officeDocument/2006/relationships/hyperlink" Target="https://www.amazon.com/Publication-Manual-American-Psychological-Association-dp-143383216X/dp/143383216X/" TargetMode="External"/><Relationship Id="rId7" Type="http://schemas.openxmlformats.org/officeDocument/2006/relationships/hyperlink" Target="https://www.amazon.com/Publication-Manual-American-Psychological-Association-dp-1433832178/dp/1433832178/" TargetMode="External"/><Relationship Id="rId8" Type="http://schemas.openxmlformats.org/officeDocument/2006/relationships/hyperlink" Target="https://redshelf.com/book/1281425/publication-manual-of-the-american-psychological-association-1281425-9781433832185-american-psychological-associatio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s://www.scribbr.nl/nakijken/nederlands/" TargetMode="External"/><Relationship Id="rId4" Type="http://schemas.openxmlformats.org/officeDocument/2006/relationships/hyperlink" Target="https://www.scribbr.nl/plagiaat-checker/mpaign=apa-7th-edition" TargetMode="External"/><Relationship Id="rId5" Type="http://schemas.openxmlformats.org/officeDocument/2006/relationships/hyperlink" Target="https://www.scribbr.nl/bronnengenerator/apa/" TargetMode="External"/><Relationship Id="rId6" Type="http://schemas.openxmlformats.org/officeDocument/2006/relationships/hyperlink" Target="https://www.scribbr.nl/knowledge-base/" TargetMode="External"/><Relationship Id="rId7" Type="http://schemas.openxmlformats.org/officeDocument/2006/relationships/hyperlink" Target="https://www.youtube.com/c/ScribbrNl/video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mailto:juliam@scribbr.com"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APA 7de Editie</a:t>
            </a:r>
            <a:endParaRPr/>
          </a:p>
        </p:txBody>
      </p:sp>
      <p:sp>
        <p:nvSpPr>
          <p:cNvPr id="73" name="Google Shape;73;p2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De meest belangrijke veranderingen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6.	Verwijzen naar e-books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0" name="Google Shape;130;p32"/>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Brück</a:t>
            </a:r>
            <a:r>
              <a:rPr lang="en-GB" sz="1400">
                <a:latin typeface="Times New Roman"/>
                <a:ea typeface="Times New Roman"/>
                <a:cs typeface="Times New Roman"/>
                <a:sym typeface="Times New Roman"/>
              </a:rPr>
              <a:t>, </a:t>
            </a:r>
            <a:r>
              <a:rPr lang="en-GB" sz="1400">
                <a:latin typeface="Times New Roman"/>
                <a:ea typeface="Times New Roman"/>
                <a:cs typeface="Times New Roman"/>
                <a:sym typeface="Times New Roman"/>
              </a:rPr>
              <a:t>M</a:t>
            </a:r>
            <a:r>
              <a:rPr lang="en-GB" sz="1400">
                <a:latin typeface="Times New Roman"/>
                <a:ea typeface="Times New Roman"/>
                <a:cs typeface="Times New Roman"/>
                <a:sym typeface="Times New Roman"/>
              </a:rPr>
              <a:t>. (20</a:t>
            </a:r>
            <a:r>
              <a:rPr lang="en-GB" sz="1400">
                <a:latin typeface="Times New Roman"/>
                <a:ea typeface="Times New Roman"/>
                <a:cs typeface="Times New Roman"/>
                <a:sym typeface="Times New Roman"/>
              </a:rPr>
              <a:t>09</a:t>
            </a:r>
            <a:r>
              <a:rPr lang="en-GB" sz="1400">
                <a:latin typeface="Times New Roman"/>
                <a:ea typeface="Times New Roman"/>
                <a:cs typeface="Times New Roman"/>
                <a:sym typeface="Times New Roman"/>
              </a:rPr>
              <a:t>). </a:t>
            </a:r>
            <a:r>
              <a:rPr i="1" lang="en-GB" sz="1400">
                <a:latin typeface="Times New Roman"/>
                <a:ea typeface="Times New Roman"/>
                <a:cs typeface="Times New Roman"/>
                <a:sym typeface="Times New Roman"/>
              </a:rPr>
              <a:t>Women in early British and Irish astronomy: Stars and satellites</a:t>
            </a:r>
            <a:r>
              <a:rPr lang="en-GB" sz="1400">
                <a:latin typeface="Times New Roman"/>
                <a:ea typeface="Times New Roman"/>
                <a:cs typeface="Times New Roman"/>
                <a:sym typeface="Times New Roman"/>
              </a:rPr>
              <a:t> </a:t>
            </a:r>
            <a:r>
              <a:rPr lang="en-GB" sz="1400">
                <a:highlight>
                  <a:srgbClr val="F4CCCC"/>
                </a:highlight>
                <a:latin typeface="Times New Roman"/>
                <a:ea typeface="Times New Roman"/>
                <a:cs typeface="Times New Roman"/>
                <a:sym typeface="Times New Roman"/>
              </a:rPr>
              <a:t>[Kindle-versie]. doi:</a:t>
            </a:r>
            <a:r>
              <a:rPr lang="en-GB" sz="1400">
                <a:latin typeface="Times New Roman"/>
                <a:ea typeface="Times New Roman"/>
                <a:cs typeface="Times New Roman"/>
                <a:sym typeface="Times New Roman"/>
              </a:rPr>
              <a:t> 10.1007/978-90-481-2473-2</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Brück, M. (2009). </a:t>
            </a:r>
            <a:r>
              <a:rPr i="1" lang="en-GB" sz="1400">
                <a:latin typeface="Times New Roman"/>
                <a:ea typeface="Times New Roman"/>
                <a:cs typeface="Times New Roman"/>
                <a:sym typeface="Times New Roman"/>
              </a:rPr>
              <a:t>Women in early British and Irish astronomy: Stars and satellites</a:t>
            </a:r>
            <a:r>
              <a:rPr lang="en-GB" sz="1400">
                <a:latin typeface="Times New Roman"/>
                <a:ea typeface="Times New Roman"/>
                <a:cs typeface="Times New Roman"/>
                <a:sym typeface="Times New Roman"/>
              </a:rPr>
              <a:t>. </a:t>
            </a:r>
            <a:r>
              <a:rPr lang="en-GB" sz="1400">
                <a:highlight>
                  <a:srgbClr val="D9EAD3"/>
                </a:highlight>
                <a:latin typeface="Times New Roman"/>
                <a:ea typeface="Times New Roman"/>
                <a:cs typeface="Times New Roman"/>
                <a:sym typeface="Times New Roman"/>
              </a:rPr>
              <a:t>Springer Nature. https://doi/org/</a:t>
            </a:r>
            <a:r>
              <a:rPr lang="en-GB" sz="1400">
                <a:latin typeface="Times New Roman"/>
                <a:ea typeface="Times New Roman"/>
                <a:cs typeface="Times New Roman"/>
                <a:sym typeface="Times New Roman"/>
              </a:rPr>
              <a:t>10.1007/978-90-481-2473-2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7.	Bijdragers (naast auteurs)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aphicFrame>
        <p:nvGraphicFramePr>
          <p:cNvPr id="136" name="Google Shape;136;p33"/>
          <p:cNvGraphicFramePr/>
          <p:nvPr/>
        </p:nvGraphicFramePr>
        <p:xfrm>
          <a:off x="1018538" y="1300475"/>
          <a:ext cx="3000000" cy="3000000"/>
        </p:xfrm>
        <a:graphic>
          <a:graphicData uri="http://schemas.openxmlformats.org/drawingml/2006/table">
            <a:tbl>
              <a:tblPr>
                <a:noFill/>
                <a:tableStyleId>{F6A6ADA0-92CD-458E-9A22-7A9F6146F91C}</a:tableStyleId>
              </a:tblPr>
              <a:tblGrid>
                <a:gridCol w="2270075"/>
                <a:gridCol w="2986650"/>
              </a:tblGrid>
              <a:tr h="381000">
                <a:tc>
                  <a:txBody>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Mediasoort</a:t>
                      </a:r>
                      <a:endParaRPr b="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Voeg toe als auteur</a:t>
                      </a:r>
                      <a:endParaRPr b="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19050">
                      <a:solidFill>
                        <a:schemeClr val="dk2"/>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Film</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Regisseur</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486475">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Tv-serie</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Uitvoerend producent(en)</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Podcastaflevering</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Host van aflevering</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Webinar</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Instructeur</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Online video</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Persoon of groep die de video heeft geüpload</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Foto</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Fotograaf</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4"/>
          <p:cNvSpPr txBox="1"/>
          <p:nvPr>
            <p:ph type="ctrTitle"/>
          </p:nvPr>
        </p:nvSpPr>
        <p:spPr>
          <a:xfrm>
            <a:off x="-172325" y="1167625"/>
            <a:ext cx="9243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Inclusief en genderneutraal taalgebruik</a:t>
            </a:r>
            <a:endParaRPr/>
          </a:p>
        </p:txBody>
      </p:sp>
      <p:sp>
        <p:nvSpPr>
          <p:cNvPr id="142" name="Google Shape;142;p34"/>
          <p:cNvSpPr txBox="1"/>
          <p:nvPr>
            <p:ph idx="1" type="subTitle"/>
          </p:nvPr>
        </p:nvSpPr>
        <p:spPr>
          <a:xfrm>
            <a:off x="849175" y="32202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Aangepaste richtlijnen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5"/>
          <p:cNvSpPr txBox="1"/>
          <p:nvPr>
            <p:ph type="title"/>
          </p:nvPr>
        </p:nvSpPr>
        <p:spPr>
          <a:xfrm>
            <a:off x="660200" y="445025"/>
            <a:ext cx="796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Gebruik meervoud in plaats van hij of hij/zij</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8" name="Google Shape;148;p35"/>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Char char="✗"/>
            </a:pPr>
            <a:r>
              <a:rPr lang="en-GB" sz="1400"/>
              <a:t>Een onderzoeker moet </a:t>
            </a:r>
            <a:r>
              <a:rPr lang="en-GB" sz="1400">
                <a:highlight>
                  <a:srgbClr val="F4CCCC"/>
                </a:highlight>
              </a:rPr>
              <a:t>z</a:t>
            </a:r>
            <a:r>
              <a:rPr lang="en-GB" sz="1400">
                <a:highlight>
                  <a:srgbClr val="F4CCCC"/>
                </a:highlight>
              </a:rPr>
              <a:t>ijn</a:t>
            </a:r>
            <a:r>
              <a:rPr lang="en-GB" sz="1400"/>
              <a:t> </a:t>
            </a:r>
            <a:r>
              <a:rPr lang="en-GB" sz="1400"/>
              <a:t>bronnen bijhouden als </a:t>
            </a:r>
            <a:r>
              <a:rPr lang="en-GB" sz="1400">
                <a:highlight>
                  <a:srgbClr val="F4CCCC"/>
                </a:highlight>
              </a:rPr>
              <a:t>hij</a:t>
            </a:r>
            <a:r>
              <a:rPr lang="en-GB" sz="1400"/>
              <a:t> wil publiceren.</a:t>
            </a:r>
            <a:endParaRPr sz="1400"/>
          </a:p>
          <a:p>
            <a:pPr indent="-317500" lvl="0" marL="457200" rtl="0" algn="l">
              <a:lnSpc>
                <a:spcPct val="150000"/>
              </a:lnSpc>
              <a:spcBef>
                <a:spcPts val="0"/>
              </a:spcBef>
              <a:spcAft>
                <a:spcPts val="0"/>
              </a:spcAft>
              <a:buClr>
                <a:schemeClr val="accent2"/>
              </a:buClr>
              <a:buSzPts val="1400"/>
              <a:buChar char="✓"/>
            </a:pPr>
            <a:r>
              <a:rPr lang="en-GB" sz="1400"/>
              <a:t>Onderzoekers moeten </a:t>
            </a:r>
            <a:r>
              <a:rPr lang="en-GB" sz="1400">
                <a:highlight>
                  <a:srgbClr val="D9EAD3"/>
                </a:highlight>
              </a:rPr>
              <a:t>hun</a:t>
            </a:r>
            <a:r>
              <a:rPr lang="en-GB" sz="1400"/>
              <a:t> </a:t>
            </a:r>
            <a:r>
              <a:rPr lang="en-GB" sz="1400"/>
              <a:t>bronnen bijhouden als </a:t>
            </a:r>
            <a:r>
              <a:rPr lang="en-GB" sz="1400">
                <a:highlight>
                  <a:srgbClr val="D9EAD3"/>
                </a:highlight>
              </a:rPr>
              <a:t>ze</a:t>
            </a:r>
            <a:r>
              <a:rPr lang="en-GB" sz="1400"/>
              <a:t> willen publiceren.</a:t>
            </a:r>
            <a:br>
              <a:rPr lang="en-GB" sz="1400"/>
            </a:br>
            <a:endParaRPr sz="1400"/>
          </a:p>
          <a:p>
            <a:pPr indent="-317500" lvl="0" marL="457200" rtl="0" algn="l">
              <a:lnSpc>
                <a:spcPct val="150000"/>
              </a:lnSpc>
              <a:spcBef>
                <a:spcPts val="0"/>
              </a:spcBef>
              <a:spcAft>
                <a:spcPts val="0"/>
              </a:spcAft>
              <a:buClr>
                <a:schemeClr val="accent6"/>
              </a:buClr>
              <a:buSzPts val="1400"/>
              <a:buChar char="✗"/>
            </a:pPr>
            <a:r>
              <a:rPr lang="en-GB" sz="1400"/>
              <a:t>Elke onderzoeker leverde </a:t>
            </a:r>
            <a:r>
              <a:rPr lang="en-GB" sz="1400">
                <a:highlight>
                  <a:srgbClr val="F4CCCC"/>
                </a:highlight>
              </a:rPr>
              <a:t>zijn of haar</a:t>
            </a:r>
            <a:r>
              <a:rPr lang="en-GB" sz="1400"/>
              <a:t> opdracht in.</a:t>
            </a:r>
            <a:endParaRPr sz="1400"/>
          </a:p>
          <a:p>
            <a:pPr indent="-317500" lvl="0" marL="457200" rtl="0" algn="l">
              <a:lnSpc>
                <a:spcPct val="150000"/>
              </a:lnSpc>
              <a:spcBef>
                <a:spcPts val="0"/>
              </a:spcBef>
              <a:spcAft>
                <a:spcPts val="0"/>
              </a:spcAft>
              <a:buClr>
                <a:schemeClr val="accent2"/>
              </a:buClr>
              <a:buSzPts val="1400"/>
              <a:buChar char="✓"/>
            </a:pPr>
            <a:r>
              <a:rPr lang="en-GB" sz="1400"/>
              <a:t>Alle onderzoekers leverden </a:t>
            </a:r>
            <a:r>
              <a:rPr lang="en-GB" sz="1400">
                <a:highlight>
                  <a:srgbClr val="D9EAD3"/>
                </a:highlight>
              </a:rPr>
              <a:t>hun</a:t>
            </a:r>
            <a:r>
              <a:rPr lang="en-GB" sz="1400"/>
              <a:t> opdracht in.</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Pas op voor labels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4" name="Google Shape;154;p36"/>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Char char="✗"/>
            </a:pPr>
            <a:r>
              <a:rPr lang="en-GB" sz="1400"/>
              <a:t>Gehandicapten</a:t>
            </a:r>
            <a:endParaRPr sz="1400"/>
          </a:p>
          <a:p>
            <a:pPr indent="-317500" lvl="0" marL="457200" rtl="0" algn="l">
              <a:lnSpc>
                <a:spcPct val="150000"/>
              </a:lnSpc>
              <a:spcBef>
                <a:spcPts val="0"/>
              </a:spcBef>
              <a:spcAft>
                <a:spcPts val="0"/>
              </a:spcAft>
              <a:buClr>
                <a:schemeClr val="accent2"/>
              </a:buClr>
              <a:buSzPts val="1400"/>
              <a:buChar char="✓"/>
            </a:pPr>
            <a:r>
              <a:rPr lang="en-GB" sz="1400"/>
              <a:t>Mensen met een handicap</a:t>
            </a:r>
            <a:br>
              <a:rPr lang="en-GB" sz="1400"/>
            </a:br>
            <a:endParaRPr sz="1400"/>
          </a:p>
          <a:p>
            <a:pPr indent="-317500" lvl="0" marL="457200" rtl="0" algn="l">
              <a:lnSpc>
                <a:spcPct val="150000"/>
              </a:lnSpc>
              <a:spcBef>
                <a:spcPts val="0"/>
              </a:spcBef>
              <a:spcAft>
                <a:spcPts val="0"/>
              </a:spcAft>
              <a:buClr>
                <a:schemeClr val="accent6"/>
              </a:buClr>
              <a:buSzPts val="1400"/>
              <a:buChar char="✗"/>
            </a:pPr>
            <a:r>
              <a:rPr lang="en-GB" sz="1400"/>
              <a:t>Autisten</a:t>
            </a:r>
            <a:endParaRPr sz="1400"/>
          </a:p>
          <a:p>
            <a:pPr indent="-317500" lvl="0" marL="457200" rtl="0" algn="l">
              <a:lnSpc>
                <a:spcPct val="150000"/>
              </a:lnSpc>
              <a:spcBef>
                <a:spcPts val="0"/>
              </a:spcBef>
              <a:spcAft>
                <a:spcPts val="0"/>
              </a:spcAft>
              <a:buClr>
                <a:schemeClr val="accent2"/>
              </a:buClr>
              <a:buSzPts val="1400"/>
              <a:buChar char="✓"/>
            </a:pPr>
            <a:r>
              <a:rPr lang="en-GB" sz="1400"/>
              <a:t>Mensen met autisme</a:t>
            </a:r>
            <a:br>
              <a:rPr lang="en-GB" sz="1400"/>
            </a:br>
            <a:endParaRPr sz="1400"/>
          </a:p>
          <a:p>
            <a:pPr indent="-317500" lvl="0" marL="457200" rtl="0" algn="l">
              <a:lnSpc>
                <a:spcPct val="150000"/>
              </a:lnSpc>
              <a:spcBef>
                <a:spcPts val="0"/>
              </a:spcBef>
              <a:spcAft>
                <a:spcPts val="0"/>
              </a:spcAft>
              <a:buClr>
                <a:schemeClr val="accent6"/>
              </a:buClr>
              <a:buSzPts val="1400"/>
              <a:buChar char="✓"/>
            </a:pPr>
            <a:r>
              <a:rPr lang="en-GB" sz="1400"/>
              <a:t>Armen</a:t>
            </a:r>
            <a:endParaRPr sz="1400"/>
          </a:p>
          <a:p>
            <a:pPr indent="-317500" lvl="0" marL="457200" rtl="0" algn="l">
              <a:lnSpc>
                <a:spcPct val="150000"/>
              </a:lnSpc>
              <a:spcBef>
                <a:spcPts val="0"/>
              </a:spcBef>
              <a:spcAft>
                <a:spcPts val="0"/>
              </a:spcAft>
              <a:buClr>
                <a:schemeClr val="accent2"/>
              </a:buClr>
              <a:buSzPts val="1400"/>
              <a:buChar char="✓"/>
            </a:pPr>
            <a:r>
              <a:rPr lang="en-GB" sz="1400"/>
              <a:t>Mensen die in armoede leven</a:t>
            </a:r>
            <a:endParaRPr sz="1400"/>
          </a:p>
          <a:p>
            <a:pPr indent="0" lvl="0" marL="457200" rtl="0" algn="l">
              <a:lnSpc>
                <a:spcPct val="150000"/>
              </a:lnSpc>
              <a:spcBef>
                <a:spcPts val="1600"/>
              </a:spcBef>
              <a:spcAft>
                <a:spcPts val="0"/>
              </a:spcAft>
              <a:buNone/>
            </a:pPr>
            <a:r>
              <a:t/>
            </a:r>
            <a:endParaRPr sz="1400"/>
          </a:p>
          <a:p>
            <a:pPr indent="0" lvl="0" marL="0" rtl="0" algn="l">
              <a:lnSpc>
                <a:spcPct val="150000"/>
              </a:lnSpc>
              <a:spcBef>
                <a:spcPts val="1600"/>
              </a:spcBef>
              <a:spcAft>
                <a:spcPts val="1600"/>
              </a:spcAft>
              <a:buNone/>
            </a:pPr>
            <a:r>
              <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 op de mate van specificiteit</a:t>
            </a:r>
            <a:endParaRPr/>
          </a:p>
        </p:txBody>
      </p:sp>
      <p:sp>
        <p:nvSpPr>
          <p:cNvPr id="160" name="Google Shape;160;p37"/>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Char char="✗"/>
            </a:pPr>
            <a:r>
              <a:rPr lang="en-GB" sz="1400"/>
              <a:t>65-plussers</a:t>
            </a:r>
            <a:endParaRPr sz="1400"/>
          </a:p>
          <a:p>
            <a:pPr indent="-317500" lvl="0" marL="457200" rtl="0" algn="l">
              <a:lnSpc>
                <a:spcPct val="150000"/>
              </a:lnSpc>
              <a:spcBef>
                <a:spcPts val="0"/>
              </a:spcBef>
              <a:spcAft>
                <a:spcPts val="0"/>
              </a:spcAft>
              <a:buClr>
                <a:schemeClr val="accent2"/>
              </a:buClr>
              <a:buSzPts val="1400"/>
              <a:buChar char="✓"/>
            </a:pPr>
            <a:r>
              <a:rPr lang="en-GB" sz="1400"/>
              <a:t>Mensen tussen de 65 en 75 jaar oud</a:t>
            </a:r>
            <a:br>
              <a:rPr lang="en-GB" sz="1400"/>
            </a:br>
            <a:endParaRPr sz="1400"/>
          </a:p>
          <a:p>
            <a:pPr indent="-317500" lvl="0" marL="457200" rtl="0" algn="l">
              <a:lnSpc>
                <a:spcPct val="150000"/>
              </a:lnSpc>
              <a:spcBef>
                <a:spcPts val="0"/>
              </a:spcBef>
              <a:spcAft>
                <a:spcPts val="0"/>
              </a:spcAft>
              <a:buClr>
                <a:schemeClr val="accent6"/>
              </a:buClr>
              <a:buSzPts val="1400"/>
              <a:buChar char="✗"/>
            </a:pPr>
            <a:r>
              <a:rPr lang="en-GB" sz="1400"/>
              <a:t>Aziatische participanten</a:t>
            </a:r>
            <a:endParaRPr sz="1400"/>
          </a:p>
          <a:p>
            <a:pPr indent="-317500" lvl="0" marL="457200" rtl="0" algn="l">
              <a:lnSpc>
                <a:spcPct val="150000"/>
              </a:lnSpc>
              <a:spcBef>
                <a:spcPts val="0"/>
              </a:spcBef>
              <a:spcAft>
                <a:spcPts val="0"/>
              </a:spcAft>
              <a:buClr>
                <a:schemeClr val="accent2"/>
              </a:buClr>
              <a:buSzPts val="1400"/>
              <a:buChar char="✓"/>
            </a:pPr>
            <a:r>
              <a:rPr lang="en-GB" sz="1400"/>
              <a:t>Vietnamese, Japanse en Thaise participanten</a:t>
            </a:r>
            <a:endParaRPr sz="1400"/>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8"/>
          <p:cNvSpPr txBox="1"/>
          <p:nvPr>
            <p:ph type="ctrTitle"/>
          </p:nvPr>
        </p:nvSpPr>
        <p:spPr>
          <a:xfrm>
            <a:off x="972000" y="1274350"/>
            <a:ext cx="7200000" cy="1000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Opmaak van de tekst</a:t>
            </a:r>
            <a:endParaRPr/>
          </a:p>
        </p:txBody>
      </p:sp>
      <p:sp>
        <p:nvSpPr>
          <p:cNvPr id="166" name="Google Shape;166;p38"/>
          <p:cNvSpPr txBox="1"/>
          <p:nvPr>
            <p:ph idx="1" type="subTitle"/>
          </p:nvPr>
        </p:nvSpPr>
        <p:spPr>
          <a:xfrm>
            <a:off x="972000" y="2175450"/>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Student-specifieke richtlijnen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Meer toegestane lettertypen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2" name="Google Shape;172;p39"/>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Times New Roman (12 pt)</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Arial"/>
              <a:buChar char="✓"/>
            </a:pPr>
            <a:r>
              <a:rPr lang="en-GB" sz="1400">
                <a:latin typeface="Arial"/>
                <a:ea typeface="Arial"/>
                <a:cs typeface="Arial"/>
                <a:sym typeface="Arial"/>
              </a:rPr>
              <a:t>Arial (11pt)</a:t>
            </a:r>
            <a:endParaRPr sz="1400">
              <a:latin typeface="Arial"/>
              <a:ea typeface="Arial"/>
              <a:cs typeface="Arial"/>
              <a:sym typeface="Arial"/>
            </a:endParaRPr>
          </a:p>
          <a:p>
            <a:pPr indent="-317500" lvl="0" marL="457200" rtl="0" algn="l">
              <a:lnSpc>
                <a:spcPct val="150000"/>
              </a:lnSpc>
              <a:spcBef>
                <a:spcPts val="0"/>
              </a:spcBef>
              <a:spcAft>
                <a:spcPts val="0"/>
              </a:spcAft>
              <a:buClr>
                <a:schemeClr val="accent2"/>
              </a:buClr>
              <a:buSzPts val="1400"/>
              <a:buFont typeface="Georgia"/>
              <a:buChar char="✓"/>
            </a:pPr>
            <a:r>
              <a:rPr lang="en-GB" sz="1400">
                <a:latin typeface="Georgia"/>
                <a:ea typeface="Georgia"/>
                <a:cs typeface="Georgia"/>
                <a:sym typeface="Georgia"/>
              </a:rPr>
              <a:t>Georgia (11pt)</a:t>
            </a:r>
            <a:endParaRPr sz="1400">
              <a:latin typeface="Georgia"/>
              <a:ea typeface="Georgia"/>
              <a:cs typeface="Georgia"/>
              <a:sym typeface="Georgia"/>
            </a:endParaRPr>
          </a:p>
          <a:p>
            <a:pPr indent="-317500" lvl="0" marL="457200" rtl="0" algn="l">
              <a:lnSpc>
                <a:spcPct val="150000"/>
              </a:lnSpc>
              <a:spcBef>
                <a:spcPts val="0"/>
              </a:spcBef>
              <a:spcAft>
                <a:spcPts val="0"/>
              </a:spcAft>
              <a:buClr>
                <a:schemeClr val="accent2"/>
              </a:buClr>
              <a:buSzPts val="1400"/>
              <a:buFont typeface="Calibri"/>
              <a:buChar char="✓"/>
            </a:pPr>
            <a:r>
              <a:rPr lang="en-GB" sz="1400">
                <a:latin typeface="Calibri"/>
                <a:ea typeface="Calibri"/>
                <a:cs typeface="Calibri"/>
                <a:sym typeface="Calibri"/>
              </a:rPr>
              <a:t>Calibri (11pt)</a:t>
            </a:r>
            <a:endParaRPr sz="1400">
              <a:latin typeface="Calibri"/>
              <a:ea typeface="Calibri"/>
              <a:cs typeface="Calibri"/>
              <a:sym typeface="Calibri"/>
            </a:endParaRPr>
          </a:p>
          <a:p>
            <a:pPr indent="-317500" lvl="0" marL="457200" rtl="0" algn="l">
              <a:lnSpc>
                <a:spcPct val="150000"/>
              </a:lnSpc>
              <a:spcBef>
                <a:spcPts val="0"/>
              </a:spcBef>
              <a:spcAft>
                <a:spcPts val="0"/>
              </a:spcAft>
              <a:buClr>
                <a:schemeClr val="accent2"/>
              </a:buClr>
              <a:buSzPts val="1400"/>
              <a:buFont typeface="Lucida Sans"/>
              <a:buChar char="✓"/>
            </a:pPr>
            <a:r>
              <a:rPr lang="en-GB" sz="1400">
                <a:latin typeface="Lucida Sans"/>
                <a:ea typeface="Lucida Sans"/>
                <a:cs typeface="Lucida Sans"/>
                <a:sym typeface="Lucida Sans"/>
              </a:rPr>
              <a:t>Lucida Sans Unicode (10pt)</a:t>
            </a:r>
            <a:endParaRPr sz="1400">
              <a:latin typeface="Lucida Sans"/>
              <a:ea typeface="Lucida Sans"/>
              <a:cs typeface="Lucida Sans"/>
              <a:sym typeface="Lucid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4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Geen running head meer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78" name="Google Shape;178;p40"/>
          <p:cNvPicPr preferRelativeResize="0"/>
          <p:nvPr/>
        </p:nvPicPr>
        <p:blipFill>
          <a:blip r:embed="rId3">
            <a:alphaModFix/>
          </a:blip>
          <a:stretch>
            <a:fillRect/>
          </a:stretch>
        </p:blipFill>
        <p:spPr>
          <a:xfrm>
            <a:off x="1237100" y="1322525"/>
            <a:ext cx="4018791" cy="3820975"/>
          </a:xfrm>
          <a:prstGeom prst="rect">
            <a:avLst/>
          </a:prstGeom>
          <a:noFill/>
          <a:ln>
            <a:noFill/>
          </a:ln>
        </p:spPr>
      </p:pic>
      <p:pic>
        <p:nvPicPr>
          <p:cNvPr id="179" name="Google Shape;179;p40"/>
          <p:cNvPicPr preferRelativeResize="0"/>
          <p:nvPr/>
        </p:nvPicPr>
        <p:blipFill>
          <a:blip r:embed="rId4">
            <a:alphaModFix/>
          </a:blip>
          <a:stretch>
            <a:fillRect/>
          </a:stretch>
        </p:blipFill>
        <p:spPr>
          <a:xfrm>
            <a:off x="3436191" y="1813925"/>
            <a:ext cx="4159067" cy="3820975"/>
          </a:xfrm>
          <a:prstGeom prst="rect">
            <a:avLst/>
          </a:prstGeom>
          <a:noFill/>
          <a:ln>
            <a:noFill/>
          </a:ln>
        </p:spPr>
      </p:pic>
      <p:pic>
        <p:nvPicPr>
          <p:cNvPr id="180" name="Google Shape;180;p40"/>
          <p:cNvPicPr preferRelativeResize="0"/>
          <p:nvPr/>
        </p:nvPicPr>
        <p:blipFill>
          <a:blip r:embed="rId5">
            <a:alphaModFix/>
          </a:blip>
          <a:stretch>
            <a:fillRect/>
          </a:stretch>
        </p:blipFill>
        <p:spPr>
          <a:xfrm>
            <a:off x="3625325" y="1989101"/>
            <a:ext cx="394057" cy="316075"/>
          </a:xfrm>
          <a:prstGeom prst="rect">
            <a:avLst/>
          </a:prstGeom>
          <a:noFill/>
          <a:ln>
            <a:noFill/>
          </a:ln>
        </p:spPr>
      </p:pic>
      <p:pic>
        <p:nvPicPr>
          <p:cNvPr id="181" name="Google Shape;181;p40"/>
          <p:cNvPicPr preferRelativeResize="0"/>
          <p:nvPr/>
        </p:nvPicPr>
        <p:blipFill>
          <a:blip r:embed="rId6">
            <a:alphaModFix/>
          </a:blip>
          <a:stretch>
            <a:fillRect/>
          </a:stretch>
        </p:blipFill>
        <p:spPr>
          <a:xfrm>
            <a:off x="1342425" y="1454401"/>
            <a:ext cx="316076" cy="3160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Veranderde kopstijlen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87" name="Google Shape;187;p41"/>
          <p:cNvPicPr preferRelativeResize="0"/>
          <p:nvPr/>
        </p:nvPicPr>
        <p:blipFill>
          <a:blip r:embed="rId3">
            <a:alphaModFix/>
          </a:blip>
          <a:stretch>
            <a:fillRect/>
          </a:stretch>
        </p:blipFill>
        <p:spPr>
          <a:xfrm>
            <a:off x="1057250" y="1017725"/>
            <a:ext cx="6112950" cy="3779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APA-handboek</a:t>
            </a:r>
            <a:endParaRPr/>
          </a:p>
        </p:txBody>
      </p:sp>
      <p:pic>
        <p:nvPicPr>
          <p:cNvPr id="79" name="Google Shape;79;p24"/>
          <p:cNvPicPr preferRelativeResize="0"/>
          <p:nvPr/>
        </p:nvPicPr>
        <p:blipFill>
          <a:blip r:embed="rId3">
            <a:alphaModFix/>
          </a:blip>
          <a:stretch>
            <a:fillRect/>
          </a:stretch>
        </p:blipFill>
        <p:spPr>
          <a:xfrm>
            <a:off x="4664675" y="1470413"/>
            <a:ext cx="1673000" cy="2202675"/>
          </a:xfrm>
          <a:prstGeom prst="rect">
            <a:avLst/>
          </a:prstGeom>
          <a:noFill/>
          <a:ln>
            <a:noFill/>
          </a:ln>
        </p:spPr>
      </p:pic>
      <p:pic>
        <p:nvPicPr>
          <p:cNvPr id="80" name="Google Shape;80;p24" title="APA 6th edition"/>
          <p:cNvPicPr preferRelativeResize="0"/>
          <p:nvPr/>
        </p:nvPicPr>
        <p:blipFill>
          <a:blip r:embed="rId4">
            <a:alphaModFix/>
          </a:blip>
          <a:stretch>
            <a:fillRect/>
          </a:stretch>
        </p:blipFill>
        <p:spPr>
          <a:xfrm>
            <a:off x="2519425" y="1470413"/>
            <a:ext cx="1415994" cy="2202675"/>
          </a:xfrm>
          <a:prstGeom prst="rect">
            <a:avLst/>
          </a:prstGeom>
          <a:noFill/>
          <a:ln>
            <a:noFill/>
          </a:ln>
        </p:spPr>
      </p:pic>
      <p:sp>
        <p:nvSpPr>
          <p:cNvPr id="81" name="Google Shape;81;p24"/>
          <p:cNvSpPr txBox="1"/>
          <p:nvPr/>
        </p:nvSpPr>
        <p:spPr>
          <a:xfrm>
            <a:off x="2519425" y="3747875"/>
            <a:ext cx="1416000" cy="7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2"/>
                </a:solidFill>
                <a:latin typeface="Open Sans"/>
                <a:ea typeface="Open Sans"/>
                <a:cs typeface="Open Sans"/>
                <a:sym typeface="Open Sans"/>
              </a:rPr>
              <a:t>6de editie</a:t>
            </a:r>
            <a:br>
              <a:rPr lang="en-GB" sz="1200">
                <a:solidFill>
                  <a:schemeClr val="dk2"/>
                </a:solidFill>
                <a:latin typeface="Open Sans"/>
                <a:ea typeface="Open Sans"/>
                <a:cs typeface="Open Sans"/>
                <a:sym typeface="Open Sans"/>
              </a:rPr>
            </a:br>
            <a:r>
              <a:rPr lang="en-GB" sz="1200">
                <a:solidFill>
                  <a:schemeClr val="dk2"/>
                </a:solidFill>
                <a:latin typeface="Open Sans"/>
                <a:ea typeface="Open Sans"/>
                <a:cs typeface="Open Sans"/>
                <a:sym typeface="Open Sans"/>
              </a:rPr>
              <a:t>(2009)</a:t>
            </a:r>
            <a:endParaRPr sz="1200">
              <a:solidFill>
                <a:schemeClr val="dk2"/>
              </a:solidFill>
              <a:latin typeface="Open Sans"/>
              <a:ea typeface="Open Sans"/>
              <a:cs typeface="Open Sans"/>
              <a:sym typeface="Open Sans"/>
            </a:endParaRPr>
          </a:p>
        </p:txBody>
      </p:sp>
      <p:sp>
        <p:nvSpPr>
          <p:cNvPr id="82" name="Google Shape;82;p24"/>
          <p:cNvSpPr txBox="1"/>
          <p:nvPr/>
        </p:nvSpPr>
        <p:spPr>
          <a:xfrm>
            <a:off x="4793175" y="3747875"/>
            <a:ext cx="1416000" cy="7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2"/>
                </a:solidFill>
                <a:latin typeface="Open Sans"/>
                <a:ea typeface="Open Sans"/>
                <a:cs typeface="Open Sans"/>
                <a:sym typeface="Open Sans"/>
              </a:rPr>
              <a:t>7de editie</a:t>
            </a:r>
            <a:endParaRPr sz="1200">
              <a:solidFill>
                <a:schemeClr val="dk2"/>
              </a:solidFill>
              <a:latin typeface="Open Sans"/>
              <a:ea typeface="Open Sans"/>
              <a:cs typeface="Open Sans"/>
              <a:sym typeface="Open Sans"/>
            </a:endParaRPr>
          </a:p>
          <a:p>
            <a:pPr indent="0" lvl="0" marL="0" rtl="0" algn="ctr">
              <a:spcBef>
                <a:spcPts val="0"/>
              </a:spcBef>
              <a:spcAft>
                <a:spcPts val="0"/>
              </a:spcAft>
              <a:buNone/>
            </a:pPr>
            <a:r>
              <a:rPr lang="en-GB" sz="1200">
                <a:solidFill>
                  <a:schemeClr val="dk2"/>
                </a:solidFill>
                <a:latin typeface="Open Sans"/>
                <a:ea typeface="Open Sans"/>
                <a:cs typeface="Open Sans"/>
                <a:sym typeface="Open Sans"/>
              </a:rPr>
              <a:t>(2019)</a:t>
            </a:r>
            <a:endParaRPr sz="1200">
              <a:solidFill>
                <a:schemeClr val="dk2"/>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2"/>
          <p:cNvSpPr txBox="1"/>
          <p:nvPr>
            <p:ph type="ctrTitle"/>
          </p:nvPr>
        </p:nvSpPr>
        <p:spPr>
          <a:xfrm>
            <a:off x="766650" y="1427900"/>
            <a:ext cx="7610700" cy="157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Aanbevolen hulpmiddelen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3"/>
          <p:cNvSpPr txBox="1"/>
          <p:nvPr>
            <p:ph type="title"/>
          </p:nvPr>
        </p:nvSpPr>
        <p:spPr>
          <a:xfrm>
            <a:off x="81122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Scribbrs gratis hulpmiddelen</a:t>
            </a:r>
            <a:endParaRPr/>
          </a:p>
        </p:txBody>
      </p:sp>
      <p:sp>
        <p:nvSpPr>
          <p:cNvPr id="198" name="Google Shape;198;p43"/>
          <p:cNvSpPr txBox="1"/>
          <p:nvPr>
            <p:ph idx="1" type="body"/>
          </p:nvPr>
        </p:nvSpPr>
        <p:spPr>
          <a:xfrm>
            <a:off x="307075" y="1207250"/>
            <a:ext cx="4139400" cy="3150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GB" u="sng">
                <a:solidFill>
                  <a:schemeClr val="hlink"/>
                </a:solidFill>
                <a:hlinkClick r:id="rId3"/>
              </a:rPr>
              <a:t>Knowledge Base</a:t>
            </a:r>
            <a:r>
              <a:rPr lang="en-GB"/>
              <a:t> </a:t>
            </a:r>
            <a:endParaRPr/>
          </a:p>
          <a:p>
            <a:pPr indent="0" lvl="0" marL="457200" rtl="0" algn="l">
              <a:lnSpc>
                <a:spcPct val="100000"/>
              </a:lnSpc>
              <a:spcBef>
                <a:spcPts val="1600"/>
              </a:spcBef>
              <a:spcAft>
                <a:spcPts val="0"/>
              </a:spcAft>
              <a:buNone/>
            </a:pPr>
            <a:r>
              <a:rPr lang="en-GB"/>
              <a:t>(300+ artikelen)</a:t>
            </a:r>
            <a:endParaRPr/>
          </a:p>
          <a:p>
            <a:pPr indent="-342900" lvl="0" marL="457200" rtl="0" algn="l">
              <a:lnSpc>
                <a:spcPct val="150000"/>
              </a:lnSpc>
              <a:spcBef>
                <a:spcPts val="1600"/>
              </a:spcBef>
              <a:spcAft>
                <a:spcPts val="0"/>
              </a:spcAft>
              <a:buSzPts val="1800"/>
              <a:buChar char="●"/>
            </a:pPr>
            <a:r>
              <a:rPr lang="en-GB" u="sng">
                <a:solidFill>
                  <a:schemeClr val="hlink"/>
                </a:solidFill>
                <a:hlinkClick r:id="rId4"/>
              </a:rPr>
              <a:t>APA Generator</a:t>
            </a:r>
            <a:endParaRPr/>
          </a:p>
          <a:p>
            <a:pPr indent="-342900" lvl="0" marL="457200" rtl="0" algn="l">
              <a:lnSpc>
                <a:spcPct val="150000"/>
              </a:lnSpc>
              <a:spcBef>
                <a:spcPts val="0"/>
              </a:spcBef>
              <a:spcAft>
                <a:spcPts val="0"/>
              </a:spcAft>
              <a:buSzPts val="1800"/>
              <a:buChar char="●"/>
            </a:pPr>
            <a:r>
              <a:rPr lang="en-GB" u="sng">
                <a:solidFill>
                  <a:schemeClr val="hlink"/>
                </a:solidFill>
                <a:hlinkClick r:id="rId5"/>
              </a:rPr>
              <a:t>MLA Generator</a:t>
            </a:r>
            <a:endParaRPr/>
          </a:p>
          <a:p>
            <a:pPr indent="-342900" lvl="0" marL="457200" rtl="0" algn="l">
              <a:lnSpc>
                <a:spcPct val="150000"/>
              </a:lnSpc>
              <a:spcBef>
                <a:spcPts val="0"/>
              </a:spcBef>
              <a:spcAft>
                <a:spcPts val="0"/>
              </a:spcAft>
              <a:buSzPts val="1800"/>
              <a:buChar char="●"/>
            </a:pPr>
            <a:r>
              <a:rPr lang="en-GB" u="sng">
                <a:solidFill>
                  <a:schemeClr val="hlink"/>
                </a:solidFill>
                <a:hlinkClick r:id="rId6"/>
              </a:rPr>
              <a:t>YouTube-channel</a:t>
            </a:r>
            <a:endParaRPr/>
          </a:p>
        </p:txBody>
      </p:sp>
      <p:pic>
        <p:nvPicPr>
          <p:cNvPr id="199" name="Google Shape;199;p43"/>
          <p:cNvPicPr preferRelativeResize="0"/>
          <p:nvPr/>
        </p:nvPicPr>
        <p:blipFill>
          <a:blip r:embed="rId7">
            <a:alphaModFix/>
          </a:blip>
          <a:stretch>
            <a:fillRect/>
          </a:stretch>
        </p:blipFill>
        <p:spPr>
          <a:xfrm>
            <a:off x="3305475" y="1207262"/>
            <a:ext cx="5555249" cy="3327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APA-handboek (Engels)</a:t>
            </a:r>
            <a:endParaRPr/>
          </a:p>
        </p:txBody>
      </p:sp>
      <p:sp>
        <p:nvSpPr>
          <p:cNvPr id="205" name="Google Shape;205;p44"/>
          <p:cNvSpPr txBox="1"/>
          <p:nvPr>
            <p:ph idx="1" type="body"/>
          </p:nvPr>
        </p:nvSpPr>
        <p:spPr>
          <a:xfrm>
            <a:off x="934075" y="1351025"/>
            <a:ext cx="7200000" cy="3217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S</a:t>
            </a:r>
            <a:r>
              <a:rPr lang="en-GB" u="sng">
                <a:solidFill>
                  <a:schemeClr val="hlink"/>
                </a:solidFill>
                <a:hlinkClick r:id="rId4"/>
              </a:rPr>
              <a:t>tudent’s guide</a:t>
            </a:r>
            <a:r>
              <a:rPr lang="en-GB"/>
              <a:t>				(€25,99)</a:t>
            </a:r>
            <a:endParaRPr/>
          </a:p>
          <a:p>
            <a:pPr indent="-342900" lvl="0" marL="457200" rtl="0" algn="l">
              <a:lnSpc>
                <a:spcPct val="150000"/>
              </a:lnSpc>
              <a:spcBef>
                <a:spcPts val="0"/>
              </a:spcBef>
              <a:spcAft>
                <a:spcPts val="0"/>
              </a:spcAft>
              <a:buSzPts val="1800"/>
              <a:buChar char="●"/>
            </a:pPr>
            <a:r>
              <a:rPr lang="en-GB" u="sng">
                <a:solidFill>
                  <a:schemeClr val="hlink"/>
                </a:solidFill>
                <a:hlinkClick r:id="rId5"/>
              </a:rPr>
              <a:t>Hardcover</a:t>
            </a:r>
            <a:r>
              <a:rPr lang="en-GB"/>
              <a:t> 					(€44,99)</a:t>
            </a:r>
            <a:endParaRPr/>
          </a:p>
          <a:p>
            <a:pPr indent="-342900" lvl="0" marL="457200" rtl="0" algn="l">
              <a:lnSpc>
                <a:spcPct val="150000"/>
              </a:lnSpc>
              <a:spcBef>
                <a:spcPts val="0"/>
              </a:spcBef>
              <a:spcAft>
                <a:spcPts val="0"/>
              </a:spcAft>
              <a:buSzPts val="1800"/>
              <a:buChar char="●"/>
            </a:pPr>
            <a:r>
              <a:rPr lang="en-GB" u="sng">
                <a:solidFill>
                  <a:schemeClr val="hlink"/>
                </a:solidFill>
                <a:hlinkClick r:id="rId6"/>
              </a:rPr>
              <a:t>Paperback</a:t>
            </a:r>
            <a:r>
              <a:rPr lang="en-GB"/>
              <a:t> 					(€25,99)</a:t>
            </a:r>
            <a:endParaRPr/>
          </a:p>
          <a:p>
            <a:pPr indent="-342900" lvl="0" marL="457200" rtl="0" algn="l">
              <a:lnSpc>
                <a:spcPct val="150000"/>
              </a:lnSpc>
              <a:spcBef>
                <a:spcPts val="0"/>
              </a:spcBef>
              <a:spcAft>
                <a:spcPts val="0"/>
              </a:spcAft>
              <a:buSzPts val="1800"/>
              <a:buChar char="●"/>
            </a:pPr>
            <a:r>
              <a:rPr lang="en-GB" u="sng">
                <a:solidFill>
                  <a:schemeClr val="hlink"/>
                </a:solidFill>
                <a:hlinkClick r:id="rId7"/>
              </a:rPr>
              <a:t>Spiraal</a:t>
            </a:r>
            <a:r>
              <a:rPr lang="en-GB"/>
              <a:t>		</a:t>
            </a:r>
            <a:r>
              <a:rPr lang="en-GB"/>
              <a:t> 				(€36,99)</a:t>
            </a:r>
            <a:endParaRPr/>
          </a:p>
          <a:p>
            <a:pPr indent="-342900" lvl="0" marL="457200" rtl="0" algn="l">
              <a:lnSpc>
                <a:spcPct val="150000"/>
              </a:lnSpc>
              <a:spcBef>
                <a:spcPts val="0"/>
              </a:spcBef>
              <a:spcAft>
                <a:spcPts val="0"/>
              </a:spcAft>
              <a:buSzPts val="1800"/>
              <a:buChar char="●"/>
            </a:pPr>
            <a:r>
              <a:rPr lang="en-GB" u="sng">
                <a:solidFill>
                  <a:schemeClr val="hlink"/>
                </a:solidFill>
                <a:hlinkClick r:id="rId8"/>
              </a:rPr>
              <a:t>E-book</a:t>
            </a:r>
            <a:r>
              <a:rPr lang="en-GB"/>
              <a:t> 						(€29,99)</a:t>
            </a:r>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rPr i="1" lang="en-GB" sz="1500"/>
              <a:t>Prijzen kunnen veranderen</a:t>
            </a:r>
            <a:endParaRPr i="1" sz="1500"/>
          </a:p>
        </p:txBody>
      </p:sp>
      <p:pic>
        <p:nvPicPr>
          <p:cNvPr id="206" name="Google Shape;206;p44"/>
          <p:cNvPicPr preferRelativeResize="0"/>
          <p:nvPr/>
        </p:nvPicPr>
        <p:blipFill>
          <a:blip r:embed="rId9">
            <a:alphaModFix/>
          </a:blip>
          <a:stretch>
            <a:fillRect/>
          </a:stretch>
        </p:blipFill>
        <p:spPr>
          <a:xfrm>
            <a:off x="6431650" y="1319399"/>
            <a:ext cx="1756800" cy="25047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wij zijn Scribbr </a:t>
            </a:r>
            <a:r>
              <a:rPr lang="en-GB"/>
              <a:t>👋</a:t>
            </a:r>
            <a:endParaRPr/>
          </a:p>
        </p:txBody>
      </p:sp>
      <p:sp>
        <p:nvSpPr>
          <p:cNvPr id="212" name="Google Shape;212;p45"/>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We vormen een team van 60 mensen in Amsterdam en we werken samen met meer dan 500 freelance editors over de hele wereld om studenten te helpen met academisch onderzoek en schrijven, zodat ze zorgeloos kunnen afstuderen..</a:t>
            </a:r>
            <a:r>
              <a:rPr b="1" lang="en-GB" sz="1400"/>
              <a:t> </a:t>
            </a:r>
            <a:endParaRPr b="1" sz="1400"/>
          </a:p>
          <a:p>
            <a:pPr indent="0" lvl="0" marL="0" rtl="0" algn="l">
              <a:spcBef>
                <a:spcPts val="1600"/>
              </a:spcBef>
              <a:spcAft>
                <a:spcPts val="1600"/>
              </a:spcAft>
              <a:buNone/>
            </a:pPr>
            <a:r>
              <a:rPr lang="en-GB" sz="1400"/>
              <a:t>We werken iedere dag hard aan onze </a:t>
            </a:r>
            <a:r>
              <a:rPr lang="en-GB" sz="1400" u="sng">
                <a:solidFill>
                  <a:schemeClr val="hlink"/>
                </a:solidFill>
                <a:hlinkClick r:id="rId3"/>
              </a:rPr>
              <a:t>Nakijkservice</a:t>
            </a:r>
            <a:r>
              <a:rPr lang="en-GB" sz="1400"/>
              <a:t>, </a:t>
            </a:r>
            <a:r>
              <a:rPr lang="en-GB" sz="1400" u="sng">
                <a:solidFill>
                  <a:schemeClr val="hlink"/>
                </a:solidFill>
                <a:hlinkClick r:id="rId4"/>
              </a:rPr>
              <a:t>Plagiaat Checker</a:t>
            </a:r>
            <a:r>
              <a:rPr lang="en-GB" sz="1400"/>
              <a:t>, </a:t>
            </a:r>
            <a:r>
              <a:rPr lang="en-GB" sz="1400" u="sng">
                <a:solidFill>
                  <a:schemeClr val="hlink"/>
                </a:solidFill>
                <a:hlinkClick r:id="rId5"/>
              </a:rPr>
              <a:t>APA Generator</a:t>
            </a:r>
            <a:r>
              <a:rPr lang="en-GB" sz="1400"/>
              <a:t>, </a:t>
            </a:r>
            <a:r>
              <a:rPr lang="en-GB" sz="1400" u="sng">
                <a:solidFill>
                  <a:schemeClr val="hlink"/>
                </a:solidFill>
                <a:hlinkClick r:id="rId6"/>
              </a:rPr>
              <a:t>Knowledge Base</a:t>
            </a:r>
            <a:r>
              <a:rPr lang="en-GB" sz="1400"/>
              <a:t> en video’s op ons </a:t>
            </a:r>
            <a:r>
              <a:rPr lang="en-GB" sz="1400" u="sng">
                <a:solidFill>
                  <a:schemeClr val="hlink"/>
                </a:solidFill>
                <a:hlinkClick r:id="rId7"/>
              </a:rPr>
              <a:t>YouTube-channel</a:t>
            </a:r>
            <a:r>
              <a:rPr lang="en-GB" sz="1400"/>
              <a:t>.</a:t>
            </a:r>
            <a:endParaRPr sz="1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6"/>
          <p:cNvSpPr txBox="1"/>
          <p:nvPr>
            <p:ph type="title"/>
          </p:nvPr>
        </p:nvSpPr>
        <p:spPr>
          <a:xfrm>
            <a:off x="442750" y="429675"/>
            <a:ext cx="8339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Richtlijnen om deze presentatie te gebruiken</a:t>
            </a:r>
            <a:endParaRPr/>
          </a:p>
        </p:txBody>
      </p:sp>
      <p:sp>
        <p:nvSpPr>
          <p:cNvPr id="218" name="Google Shape;218;p46"/>
          <p:cNvSpPr txBox="1"/>
          <p:nvPr>
            <p:ph idx="1" type="body"/>
          </p:nvPr>
        </p:nvSpPr>
        <p:spPr>
          <a:xfrm>
            <a:off x="934075" y="1152475"/>
            <a:ext cx="72000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Je kunt deze presentatie gratis gebruiken en aanpassen voor onderwijsdoeleinden. Je mag de presentatie:</a:t>
            </a:r>
            <a:endParaRPr sz="1400"/>
          </a:p>
          <a:p>
            <a:pPr indent="-317500" lvl="0" marL="457200" rtl="0" algn="l">
              <a:spcBef>
                <a:spcPts val="1600"/>
              </a:spcBef>
              <a:spcAft>
                <a:spcPts val="0"/>
              </a:spcAft>
              <a:buClr>
                <a:schemeClr val="accent2"/>
              </a:buClr>
              <a:buSzPts val="1400"/>
              <a:buChar char="✓"/>
            </a:pPr>
            <a:r>
              <a:rPr lang="en-GB" sz="1400"/>
              <a:t>Tonen in een onderwijssetting</a:t>
            </a:r>
            <a:endParaRPr sz="1400"/>
          </a:p>
          <a:p>
            <a:pPr indent="-317500" lvl="0" marL="457200" rtl="0" algn="l">
              <a:spcBef>
                <a:spcPts val="0"/>
              </a:spcBef>
              <a:spcAft>
                <a:spcPts val="0"/>
              </a:spcAft>
              <a:buClr>
                <a:schemeClr val="accent2"/>
              </a:buClr>
              <a:buSzPts val="1400"/>
              <a:buChar char="✓"/>
            </a:pPr>
            <a:r>
              <a:rPr lang="en-GB" sz="1400"/>
              <a:t>Aanpassen door slides toe te voegen, te verwijderen of te veranderen</a:t>
            </a:r>
            <a:endParaRPr sz="1400"/>
          </a:p>
          <a:p>
            <a:pPr indent="-317500" lvl="0" marL="457200" rtl="0" algn="l">
              <a:spcBef>
                <a:spcPts val="0"/>
              </a:spcBef>
              <a:spcAft>
                <a:spcPts val="0"/>
              </a:spcAft>
              <a:buClr>
                <a:schemeClr val="accent2"/>
              </a:buClr>
              <a:buSzPts val="1400"/>
              <a:buChar char="✓"/>
            </a:pPr>
            <a:r>
              <a:rPr lang="en-GB" sz="1400"/>
              <a:t>Verspreiden, bijvoorbeeld in de vorm van hand-outs of in leeromgevingen (zoals Brightspace, BlackBoard, Google Classroom)</a:t>
            </a:r>
            <a:endParaRPr sz="1400"/>
          </a:p>
          <a:p>
            <a:pPr indent="0" lvl="0" marL="0" rtl="0" algn="l">
              <a:spcBef>
                <a:spcPts val="1600"/>
              </a:spcBef>
              <a:spcAft>
                <a:spcPts val="1600"/>
              </a:spcAft>
              <a:buNone/>
            </a:pPr>
            <a:r>
              <a:rPr lang="en-GB" sz="1400"/>
              <a:t>→ Vermeld Scribbr wel als bron voor deze presentatie.</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7"/>
          <p:cNvSpPr txBox="1"/>
          <p:nvPr>
            <p:ph type="ctrTitle"/>
          </p:nvPr>
        </p:nvSpPr>
        <p:spPr>
          <a:xfrm>
            <a:off x="1312350" y="1274000"/>
            <a:ext cx="6519300" cy="120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3600"/>
              <a:t>Vond je deze presentatie handig?</a:t>
            </a:r>
            <a:endParaRPr sz="3600"/>
          </a:p>
        </p:txBody>
      </p:sp>
      <p:sp>
        <p:nvSpPr>
          <p:cNvPr id="224" name="Google Shape;224;p47"/>
          <p:cNvSpPr txBox="1"/>
          <p:nvPr>
            <p:ph type="ctrTitle"/>
          </p:nvPr>
        </p:nvSpPr>
        <p:spPr>
          <a:xfrm>
            <a:off x="972000" y="2571750"/>
            <a:ext cx="7200000" cy="120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GB" sz="1800"/>
              <a:t>We zouden het leuk vinden iets van je te horen!</a:t>
            </a:r>
            <a:br>
              <a:rPr b="0" lang="en-GB" sz="1800"/>
            </a:br>
            <a:r>
              <a:rPr b="0" lang="en-GB" sz="1800"/>
              <a:t>Je kunt je feedback of vragen mailen naar </a:t>
            </a:r>
            <a:r>
              <a:rPr b="0" lang="en-GB" sz="1800" u="sng">
                <a:solidFill>
                  <a:schemeClr val="hlink"/>
                </a:solidFill>
                <a:hlinkClick r:id="rId3"/>
              </a:rPr>
              <a:t>juliam@scribbr.com</a:t>
            </a:r>
            <a:endParaRPr b="0" sz="1800"/>
          </a:p>
          <a:p>
            <a:pPr indent="0" lvl="0" marL="0" rtl="0" algn="ctr">
              <a:spcBef>
                <a:spcPts val="0"/>
              </a:spcBef>
              <a:spcAft>
                <a:spcPts val="0"/>
              </a:spcAft>
              <a:buNone/>
            </a:pPr>
            <a:r>
              <a:t/>
            </a:r>
            <a:endParaRPr b="0" sz="1800"/>
          </a:p>
        </p:txBody>
      </p:sp>
      <p:pic>
        <p:nvPicPr>
          <p:cNvPr id="225" name="Google Shape;225;p47"/>
          <p:cNvPicPr preferRelativeResize="0"/>
          <p:nvPr/>
        </p:nvPicPr>
        <p:blipFill>
          <a:blip r:embed="rId4">
            <a:alphaModFix/>
          </a:blip>
          <a:stretch>
            <a:fillRect/>
          </a:stretch>
        </p:blipFill>
        <p:spPr>
          <a:xfrm>
            <a:off x="412475" y="1273999"/>
            <a:ext cx="960850" cy="2258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Wat is er veranderd?</a:t>
            </a:r>
            <a:endParaRPr/>
          </a:p>
        </p:txBody>
      </p:sp>
      <p:sp>
        <p:nvSpPr>
          <p:cNvPr id="88" name="Google Shape;88;p25"/>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Betere richtlijnen om te verwijzen naar online bronnen</a:t>
            </a:r>
            <a:endParaRPr/>
          </a:p>
          <a:p>
            <a:pPr indent="-342900" lvl="0" marL="457200" rtl="0" algn="l">
              <a:lnSpc>
                <a:spcPct val="150000"/>
              </a:lnSpc>
              <a:spcBef>
                <a:spcPts val="0"/>
              </a:spcBef>
              <a:spcAft>
                <a:spcPts val="0"/>
              </a:spcAft>
              <a:buSzPts val="1800"/>
              <a:buChar char="●"/>
            </a:pPr>
            <a:r>
              <a:rPr lang="en-GB"/>
              <a:t>Aangepaste richtlijnen voor inclusief en genderneutraal taalgebruik</a:t>
            </a:r>
            <a:endParaRPr/>
          </a:p>
          <a:p>
            <a:pPr indent="-342900" lvl="0" marL="457200" rtl="0" algn="l">
              <a:lnSpc>
                <a:spcPct val="150000"/>
              </a:lnSpc>
              <a:spcBef>
                <a:spcPts val="0"/>
              </a:spcBef>
              <a:spcAft>
                <a:spcPts val="0"/>
              </a:spcAft>
              <a:buSzPts val="1800"/>
              <a:buChar char="●"/>
            </a:pPr>
            <a:r>
              <a:rPr lang="en-GB"/>
              <a:t>Specifieke formats voor studenten en voor academici</a:t>
            </a:r>
            <a:endParaRPr/>
          </a:p>
          <a:p>
            <a:pPr indent="-342900" lvl="0" marL="457200" rtl="0" algn="l">
              <a:lnSpc>
                <a:spcPct val="150000"/>
              </a:lnSpc>
              <a:spcBef>
                <a:spcPts val="0"/>
              </a:spcBef>
              <a:spcAft>
                <a:spcPts val="0"/>
              </a:spcAft>
              <a:buSzPts val="1800"/>
              <a:buChar char="●"/>
            </a:pPr>
            <a:r>
              <a:rPr lang="en-GB"/>
              <a:t>Kleine wijzigingen in richtlijnen voor bronvermeldingen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6"/>
          <p:cNvSpPr txBox="1"/>
          <p:nvPr>
            <p:ph type="ctrTitle"/>
          </p:nvPr>
        </p:nvSpPr>
        <p:spPr>
          <a:xfrm>
            <a:off x="972000" y="1130675"/>
            <a:ext cx="75492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Bronvermeldingen en verwijzingen in de tekst</a:t>
            </a:r>
            <a:endParaRPr/>
          </a:p>
        </p:txBody>
      </p:sp>
      <p:sp>
        <p:nvSpPr>
          <p:cNvPr id="94" name="Google Shape;94;p26"/>
          <p:cNvSpPr txBox="1"/>
          <p:nvPr>
            <p:ph idx="1" type="subTitle"/>
          </p:nvPr>
        </p:nvSpPr>
        <p:spPr>
          <a:xfrm>
            <a:off x="972000" y="32202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7 veranderingen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7"/>
          <p:cNvSpPr txBox="1"/>
          <p:nvPr>
            <p:ph type="title"/>
          </p:nvPr>
        </p:nvSpPr>
        <p:spPr>
          <a:xfrm>
            <a:off x="934075" y="445025"/>
            <a:ext cx="77715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Plaats van uitgever wordt niet vermeld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0" name="Google Shape;100;p27"/>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Hawking, S. (2020). </a:t>
            </a:r>
            <a:r>
              <a:rPr i="1" lang="en-GB" sz="1400">
                <a:latin typeface="Times New Roman"/>
                <a:ea typeface="Times New Roman"/>
                <a:cs typeface="Times New Roman"/>
                <a:sym typeface="Times New Roman"/>
              </a:rPr>
              <a:t>De antwoorden op de grote vragen</a:t>
            </a:r>
            <a:r>
              <a:rPr lang="en-GB" sz="1400">
                <a:latin typeface="Times New Roman"/>
                <a:ea typeface="Times New Roman"/>
                <a:cs typeface="Times New Roman"/>
                <a:sym typeface="Times New Roman"/>
              </a:rPr>
              <a:t>. </a:t>
            </a:r>
            <a:r>
              <a:rPr lang="en-GB" sz="1400">
                <a:highlight>
                  <a:srgbClr val="F4CCCC"/>
                </a:highlight>
                <a:latin typeface="Times New Roman"/>
                <a:ea typeface="Times New Roman"/>
                <a:cs typeface="Times New Roman"/>
                <a:sym typeface="Times New Roman"/>
              </a:rPr>
              <a:t>Houten, Nederland:</a:t>
            </a:r>
            <a:r>
              <a:rPr lang="en-GB" sz="1400">
                <a:latin typeface="Times New Roman"/>
                <a:ea typeface="Times New Roman"/>
                <a:cs typeface="Times New Roman"/>
                <a:sym typeface="Times New Roman"/>
              </a:rPr>
              <a:t> Spectrum.</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Hawking, S. (2020). </a:t>
            </a:r>
            <a:r>
              <a:rPr i="1" lang="en-GB" sz="1400">
                <a:latin typeface="Times New Roman"/>
                <a:ea typeface="Times New Roman"/>
                <a:cs typeface="Times New Roman"/>
                <a:sym typeface="Times New Roman"/>
              </a:rPr>
              <a:t>De antwoorden op de grote vragen</a:t>
            </a:r>
            <a:r>
              <a:rPr lang="en-GB" sz="1400">
                <a:latin typeface="Times New Roman"/>
                <a:ea typeface="Times New Roman"/>
                <a:cs typeface="Times New Roman"/>
                <a:sym typeface="Times New Roman"/>
              </a:rPr>
              <a:t>. Spectrum.</a:t>
            </a:r>
            <a:endParaRPr>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2.	Verkorte verwijzingen in de tekst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6" name="Google Shape;106;p28"/>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(Ramirez</a:t>
            </a:r>
            <a:r>
              <a:rPr lang="en-GB" sz="1400">
                <a:highlight>
                  <a:srgbClr val="F4CCCC"/>
                </a:highlight>
                <a:latin typeface="Times New Roman"/>
                <a:ea typeface="Times New Roman"/>
                <a:cs typeface="Times New Roman"/>
                <a:sym typeface="Times New Roman"/>
              </a:rPr>
              <a:t>, Reesema, Davids, &amp; Streefkerk</a:t>
            </a:r>
            <a:r>
              <a:rPr lang="en-GB" sz="1400">
                <a:latin typeface="Times New Roman"/>
                <a:ea typeface="Times New Roman"/>
                <a:cs typeface="Times New Roman"/>
                <a:sym typeface="Times New Roman"/>
              </a:rPr>
              <a:t>, 2021)</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(Ramirez et al., 2021)</a:t>
            </a:r>
            <a:endParaRPr>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9"/>
          <p:cNvSpPr txBox="1"/>
          <p:nvPr>
            <p:ph type="title"/>
          </p:nvPr>
        </p:nvSpPr>
        <p:spPr>
          <a:xfrm>
            <a:off x="934075" y="445025"/>
            <a:ext cx="8032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3. Maximaal 20 auteurs in de literatuurlijst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2" name="Google Shape;112;p29"/>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Van Mil, T. C., Brouwer, S. M., El Harar , A. L., Evers, B. E., Martínez, E. S. A., Brothaigh, S. T., </a:t>
            </a:r>
            <a:r>
              <a:rPr lang="en-GB" sz="1400">
                <a:highlight>
                  <a:srgbClr val="F4CCCC"/>
                </a:highlight>
                <a:latin typeface="Times New Roman"/>
                <a:ea typeface="Times New Roman"/>
                <a:cs typeface="Times New Roman"/>
                <a:sym typeface="Times New Roman"/>
              </a:rPr>
              <a:t>…</a:t>
            </a:r>
            <a:r>
              <a:rPr lang="en-GB" sz="1400">
                <a:latin typeface="Times New Roman"/>
                <a:ea typeface="Times New Roman"/>
                <a:cs typeface="Times New Roman"/>
                <a:sym typeface="Times New Roman"/>
              </a:rPr>
              <a:t> Nelissen, T. F. (2021).</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Van Mil</a:t>
            </a:r>
            <a:r>
              <a:rPr lang="en-GB" sz="1400">
                <a:latin typeface="Times New Roman"/>
                <a:ea typeface="Times New Roman"/>
                <a:cs typeface="Times New Roman"/>
                <a:sym typeface="Times New Roman"/>
              </a:rPr>
              <a:t>, T. C., Brouwer, S. M., El Harar, A. L., Evers, B. E., Martínez, E. S. A., Brothaigh, S. T., </a:t>
            </a:r>
            <a:r>
              <a:rPr lang="en-GB" sz="1400">
                <a:highlight>
                  <a:srgbClr val="D9EAD3"/>
                </a:highlight>
                <a:latin typeface="Times New Roman"/>
                <a:ea typeface="Times New Roman"/>
                <a:cs typeface="Times New Roman"/>
                <a:sym typeface="Times New Roman"/>
              </a:rPr>
              <a:t>Beukelaer, F., Isakova, L. H., Cox, G., Altena, G. P., Martins, P., Gonzalez, W. L., Otters, M., Khatri, D., Han, C.-Y., Baker, A. B., Flores, T., Bao, W. E., Dierx, H., …</a:t>
            </a:r>
            <a:r>
              <a:rPr lang="en-GB" sz="1400">
                <a:latin typeface="Times New Roman"/>
                <a:ea typeface="Times New Roman"/>
                <a:cs typeface="Times New Roman"/>
                <a:sym typeface="Times New Roman"/>
              </a:rPr>
              <a:t> Nelissen, T. F. (2021).</a:t>
            </a:r>
            <a:endParaRPr>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5.	Verwijzen naar webpagina’s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8" name="Google Shape;118;p30"/>
          <p:cNvSpPr txBox="1"/>
          <p:nvPr>
            <p:ph idx="1" type="body"/>
          </p:nvPr>
        </p:nvSpPr>
        <p:spPr>
          <a:xfrm>
            <a:off x="287450" y="1310700"/>
            <a:ext cx="80649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Willems-ter Maat, E., &amp; Van Maanen, S. (2021, 17 maart). Even een andere verkiezing: De frikandel is meest favoriete snack. </a:t>
            </a:r>
            <a:r>
              <a:rPr lang="en-GB" sz="1400">
                <a:highlight>
                  <a:srgbClr val="F4CCCC"/>
                </a:highlight>
                <a:latin typeface="Times New Roman"/>
                <a:ea typeface="Times New Roman"/>
                <a:cs typeface="Times New Roman"/>
                <a:sym typeface="Times New Roman"/>
              </a:rPr>
              <a:t>Geraadpleegd van</a:t>
            </a:r>
            <a:r>
              <a:rPr lang="en-GB" sz="1400">
                <a:latin typeface="Times New Roman"/>
                <a:ea typeface="Times New Roman"/>
                <a:cs typeface="Times New Roman"/>
                <a:sym typeface="Times New Roman"/>
              </a:rPr>
              <a:t> </a:t>
            </a:r>
            <a:r>
              <a:rPr lang="en-GB" sz="1400">
                <a:highlight>
                  <a:srgbClr val="FFFFFF"/>
                </a:highlight>
                <a:latin typeface="Times New Roman"/>
                <a:ea typeface="Times New Roman"/>
                <a:cs typeface="Times New Roman"/>
                <a:sym typeface="Times New Roman"/>
              </a:rPr>
              <a:t>https://www.gelderlander.nl/winterswijk/even-een-andere-verkiezing-de-frikandel-is-meest-favoriete-snack~a548757f/</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Willems-ter Maat, E., &amp; Van Maanen, S.</a:t>
            </a:r>
            <a:r>
              <a:rPr lang="en-GB" sz="1400">
                <a:latin typeface="Times New Roman"/>
                <a:ea typeface="Times New Roman"/>
                <a:cs typeface="Times New Roman"/>
                <a:sym typeface="Times New Roman"/>
              </a:rPr>
              <a:t>. (2021, 17 maart). </a:t>
            </a:r>
            <a:r>
              <a:rPr i="1" lang="en-GB" sz="1400">
                <a:highlight>
                  <a:srgbClr val="D9EAD3"/>
                </a:highlight>
                <a:latin typeface="Times New Roman"/>
                <a:ea typeface="Times New Roman"/>
                <a:cs typeface="Times New Roman"/>
                <a:sym typeface="Times New Roman"/>
              </a:rPr>
              <a:t>Even een andere verkiezing: De frikandel is meest favoriete snack. </a:t>
            </a:r>
            <a:r>
              <a:rPr lang="en-GB" sz="1400">
                <a:highlight>
                  <a:srgbClr val="D9EAD3"/>
                </a:highlight>
                <a:latin typeface="Times New Roman"/>
                <a:ea typeface="Times New Roman"/>
                <a:cs typeface="Times New Roman"/>
                <a:sym typeface="Times New Roman"/>
              </a:rPr>
              <a:t>De Gelderlander</a:t>
            </a:r>
            <a:r>
              <a:rPr lang="en-GB" sz="1400">
                <a:latin typeface="Times New Roman"/>
                <a:ea typeface="Times New Roman"/>
                <a:cs typeface="Times New Roman"/>
                <a:sym typeface="Times New Roman"/>
              </a:rPr>
              <a:t>. </a:t>
            </a:r>
            <a:r>
              <a:rPr lang="en-GB" sz="1400">
                <a:highlight>
                  <a:srgbClr val="FFFFFF"/>
                </a:highlight>
                <a:latin typeface="Times New Roman"/>
                <a:ea typeface="Times New Roman"/>
                <a:cs typeface="Times New Roman"/>
                <a:sym typeface="Times New Roman"/>
              </a:rPr>
              <a:t>https://www.gelderlander.nl/winterswijk/even-een-andere-verkiezing-de-frikandel-is-meest-favoriete-snack~a548757f/</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4</a:t>
            </a:r>
            <a:r>
              <a:rPr lang="en-GB">
                <a:solidFill>
                  <a:schemeClr val="dk1"/>
                </a:solidFill>
              </a:rPr>
              <a:t>.	DOIs worden opgemaakt als URLs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4" name="Google Shape;124;p31"/>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highlight>
                  <a:srgbClr val="F4CCCC"/>
                </a:highlight>
                <a:latin typeface="Times New Roman"/>
                <a:ea typeface="Times New Roman"/>
                <a:cs typeface="Times New Roman"/>
                <a:sym typeface="Times New Roman"/>
              </a:rPr>
              <a:t>doi:</a:t>
            </a:r>
            <a:r>
              <a:rPr lang="en-GB" sz="1400">
                <a:latin typeface="Times New Roman"/>
                <a:ea typeface="Times New Roman"/>
                <a:cs typeface="Times New Roman"/>
                <a:sym typeface="Times New Roman"/>
              </a:rPr>
              <a:t> 10.1080/02626667.2018.1560449</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highlight>
                  <a:srgbClr val="D9EAD3"/>
                </a:highlight>
                <a:latin typeface="Times New Roman"/>
                <a:ea typeface="Times New Roman"/>
                <a:cs typeface="Times New Roman"/>
                <a:sym typeface="Times New Roman"/>
              </a:rPr>
              <a:t>https://doi.org/</a:t>
            </a:r>
            <a:r>
              <a:rPr lang="en-GB" sz="1400">
                <a:latin typeface="Times New Roman"/>
                <a:ea typeface="Times New Roman"/>
                <a:cs typeface="Times New Roman"/>
                <a:sym typeface="Times New Roman"/>
              </a:rPr>
              <a:t>10.1080/02626667.2018.1560449</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